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69C9-F414-43AB-AEEF-61C2A5025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3540-11B6-4A3B-B0F1-1D07309C493E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2E12-150F-49E2-9717-0CD29013C6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latin typeface="Times New Roman"/>
                <a:ea typeface="Times New Roman"/>
              </a:rPr>
              <a:t>Temeljna načela koja treba poštovati pri mjerenju</a:t>
            </a:r>
            <a:r>
              <a:rPr lang="hr-HR" dirty="0" smtClean="0">
                <a:latin typeface="Times New Roman"/>
                <a:ea typeface="Times New Roman"/>
              </a:rPr>
              <a:t/>
            </a:r>
            <a:br>
              <a:rPr lang="hr-HR" dirty="0" smtClean="0">
                <a:latin typeface="Times New Roman"/>
                <a:ea typeface="Times New Roman"/>
              </a:rPr>
            </a:b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1844824"/>
          <a:ext cx="6120680" cy="3962400"/>
        </p:xfrm>
        <a:graphic>
          <a:graphicData uri="http://schemas.openxmlformats.org/drawingml/2006/table">
            <a:tbl>
              <a:tblPr/>
              <a:tblGrid>
                <a:gridCol w="6120680"/>
              </a:tblGrid>
              <a:tr h="388843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60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hr-HR" sz="2000" b="1" dirty="0" smtClean="0">
                          <a:latin typeface="Times New Roman"/>
                          <a:ea typeface="Times New Roman"/>
                        </a:rPr>
                        <a:t>valjanost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(engl. </a:t>
                      </a:r>
                      <a:r>
                        <a:rPr lang="en-US" sz="2000" i="1" noProof="0" dirty="0" smtClean="0">
                          <a:latin typeface="Times New Roman"/>
                          <a:ea typeface="Times New Roman"/>
                        </a:rPr>
                        <a:t>validity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– odabir odgovarajućeg mjernoga postupka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hr-HR" sz="2000" b="1" dirty="0">
                          <a:latin typeface="Times New Roman"/>
                          <a:ea typeface="Times New Roman"/>
                        </a:rPr>
                        <a:t>pouzdanost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(engl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noProof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noProof="0" dirty="0" smtClean="0">
                          <a:latin typeface="Times New Roman"/>
                          <a:ea typeface="Times New Roman"/>
                        </a:rPr>
                        <a:t>reliability</a:t>
                      </a:r>
                      <a:r>
                        <a:rPr lang="hr-HR" sz="2000" i="1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– istovjetnost rezultata ponavljanih mjerenja u istom uzorku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hr-HR" sz="2000" b="1" dirty="0">
                          <a:latin typeface="Times New Roman"/>
                          <a:ea typeface="Times New Roman"/>
                        </a:rPr>
                        <a:t>dosljednost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(engl. </a:t>
                      </a:r>
                      <a:r>
                        <a:rPr lang="en-US" sz="2000" i="1" noProof="0" dirty="0" smtClean="0">
                          <a:latin typeface="Times New Roman"/>
                          <a:ea typeface="Times New Roman"/>
                        </a:rPr>
                        <a:t>consistency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hr-HR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i="1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jednakost načina mjerenja svih uzoraka, mjernih jedinica i decimalnih mjesta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hr-HR" sz="2000" b="1" dirty="0">
                          <a:latin typeface="Times New Roman"/>
                          <a:ea typeface="Times New Roman"/>
                        </a:rPr>
                        <a:t>objektivnost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(engl. </a:t>
                      </a:r>
                      <a:r>
                        <a:rPr lang="en-US" sz="2000" i="1" noProof="0" dirty="0" smtClean="0">
                          <a:latin typeface="Times New Roman"/>
                          <a:ea typeface="Times New Roman"/>
                        </a:rPr>
                        <a:t>objectivity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hr-HR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i="1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različiti istraživači dobit će iste rezultate mjerenja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hr-HR" sz="2000" b="1" dirty="0">
                          <a:latin typeface="Times New Roman"/>
                          <a:ea typeface="Times New Roman"/>
                        </a:rPr>
                        <a:t>sveobuhvatnost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(engl. </a:t>
                      </a:r>
                      <a:r>
                        <a:rPr lang="en-US" sz="2000" i="1" noProof="0" dirty="0" smtClean="0">
                          <a:latin typeface="Times New Roman"/>
                          <a:ea typeface="Times New Roman"/>
                        </a:rPr>
                        <a:t>comprehensiveness</a:t>
                      </a:r>
                      <a:r>
                        <a:rPr lang="hr-HR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hr-HR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i="1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 provedba mjerenja u svim uzorcima, prikupljanje svih predviđenih podataka za sve ispitanike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>
                <a:latin typeface="Times New Roman"/>
                <a:ea typeface="Times New Roman"/>
              </a:rPr>
              <a:t>Postupci provjere pouzdanosti mjerenja</a:t>
            </a:r>
            <a:r>
              <a:rPr lang="hr-HR" dirty="0" smtClean="0">
                <a:latin typeface="Times New Roman"/>
                <a:ea typeface="Times New Roman"/>
              </a:rPr>
              <a:t/>
            </a:r>
            <a:br>
              <a:rPr lang="hr-HR" dirty="0" smtClean="0">
                <a:latin typeface="Times New Roman"/>
                <a:ea typeface="Times New Roman"/>
              </a:rPr>
            </a:b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755576" y="1484784"/>
          <a:ext cx="7992888" cy="4536505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453650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2800" i="1" dirty="0" err="1" smtClean="0">
                          <a:latin typeface="Times New Roman"/>
                          <a:ea typeface="Times New Roman"/>
                        </a:rPr>
                        <a:t>Intraopservatorska</a:t>
                      </a:r>
                      <a:r>
                        <a:rPr lang="hr-HR" sz="28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800" i="1" dirty="0">
                          <a:latin typeface="Times New Roman"/>
                          <a:ea typeface="Times New Roman"/>
                        </a:rPr>
                        <a:t>pouzdanost</a:t>
                      </a:r>
                      <a:r>
                        <a:rPr lang="hr-H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označava ponovljena mjerenja koje učini isti istraživač u istim uzorcima, ali u različitim vremenima. Provjerava pouzdanost pojedinog istraživača.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2800" i="1" dirty="0" err="1">
                          <a:latin typeface="Times New Roman"/>
                          <a:ea typeface="Times New Roman"/>
                        </a:rPr>
                        <a:t>Interopservatorska</a:t>
                      </a:r>
                      <a:r>
                        <a:rPr lang="hr-HR" sz="2800" i="1" dirty="0">
                          <a:latin typeface="Times New Roman"/>
                          <a:ea typeface="Times New Roman"/>
                        </a:rPr>
                        <a:t> pouzdanost</a:t>
                      </a:r>
                      <a:r>
                        <a:rPr lang="hr-H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odnosi se na podudarnost mjerenja više istraživača; provjerava se ponavljanim mjerenjima istog uzorka koja provode dva ili više istraživača.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2800" i="1" dirty="0" err="1">
                          <a:latin typeface="Times New Roman"/>
                          <a:ea typeface="Times New Roman"/>
                        </a:rPr>
                        <a:t>Intraeksperimentalna</a:t>
                      </a:r>
                      <a:r>
                        <a:rPr lang="hr-HR" sz="2800" dirty="0">
                          <a:latin typeface="Times New Roman"/>
                          <a:ea typeface="Times New Roman"/>
                        </a:rPr>
                        <a:t> pouzdanost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provjerava se ponovljenim mjerenjima istog uzorka uz iste uvjete; isključuje sustavne pogrješke.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hr-HR" sz="2800" i="1" dirty="0" err="1">
                          <a:latin typeface="Times New Roman"/>
                          <a:ea typeface="Times New Roman"/>
                        </a:rPr>
                        <a:t>Intereksperimentalna</a:t>
                      </a:r>
                      <a:r>
                        <a:rPr lang="hr-HR" sz="2800" dirty="0">
                          <a:latin typeface="Times New Roman"/>
                          <a:ea typeface="Times New Roman"/>
                        </a:rPr>
                        <a:t> pouzdanost </a:t>
                      </a:r>
                      <a:r>
                        <a:rPr lang="hr-HR" sz="2000" dirty="0">
                          <a:latin typeface="Times New Roman"/>
                          <a:ea typeface="Times New Roman"/>
                        </a:rPr>
                        <a:t>utvrđuje se mjerenjem istog obilježja različitim, ali jednakopravnim postupcima od kojih ni jedan nije referentni; upućuje na ustaljenost uzorka.</a:t>
                      </a:r>
                    </a:p>
                  </a:txBody>
                  <a:tcPr marL="46966" marR="46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 smtClean="0"/>
              <a:t>Dijagnostička istraživanja u načelu su presječne studije.</a:t>
            </a:r>
          </a:p>
          <a:p>
            <a:endParaRPr lang="hr-HR" sz="1800" dirty="0" smtClean="0"/>
          </a:p>
          <a:p>
            <a:r>
              <a:rPr lang="hr-HR" sz="1800" dirty="0" smtClean="0"/>
              <a:t>Kao i svi postupci mjerenja, dijagnostički je test opterećen pogrješkama mjerenja, koje dovode do lažno pozitivnih rezultata (</a:t>
            </a:r>
            <a:r>
              <a:rPr lang="hr-HR" sz="1800" dirty="0" err="1" smtClean="0"/>
              <a:t>tj</a:t>
            </a:r>
            <a:r>
              <a:rPr lang="hr-HR" sz="1800" dirty="0" smtClean="0"/>
              <a:t>. zdravim ljudima biva pridružena medicinska dijagnoza) te lažno negativnih rezultata (</a:t>
            </a:r>
            <a:r>
              <a:rPr lang="hr-HR" sz="1800" dirty="0" err="1" smtClean="0"/>
              <a:t>tj</a:t>
            </a:r>
            <a:r>
              <a:rPr lang="hr-HR" sz="1800" dirty="0" smtClean="0"/>
              <a:t>. bolesni ljudi nisu dijagnosticirani).</a:t>
            </a:r>
          </a:p>
          <a:p>
            <a:endParaRPr lang="hr-HR" sz="1800" dirty="0" smtClean="0"/>
          </a:p>
          <a:p>
            <a:r>
              <a:rPr lang="hr-HR" sz="1800" dirty="0" smtClean="0"/>
              <a:t>Očito je da bismo željeli koristiti test bez lažno pozitivnih i lažno negativnih nalaza.</a:t>
            </a:r>
          </a:p>
          <a:p>
            <a:endParaRPr lang="hr-HR" sz="1800" dirty="0" smtClean="0"/>
          </a:p>
          <a:p>
            <a:r>
              <a:rPr lang="hr-HR" sz="1800" dirty="0" smtClean="0"/>
              <a:t>Da bismo procijenili učinkovitost novog testa, možemo koristiti nekoliko mjera učinka.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1084982"/>
          </a:xfrm>
        </p:spPr>
        <p:txBody>
          <a:bodyPr/>
          <a:lstStyle/>
          <a:p>
            <a:pPr algn="ctr"/>
            <a:r>
              <a:rPr lang="hr-HR" sz="3200" dirty="0" smtClean="0"/>
              <a:t>Statističke mjere ishoda za dijagnostičke testove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600" dirty="0" smtClean="0">
                <a:solidFill>
                  <a:srgbClr val="FF0000"/>
                </a:solidFill>
              </a:rPr>
              <a:t>Osjetljivost </a:t>
            </a:r>
            <a:r>
              <a:rPr lang="hr-HR" sz="1600" dirty="0" smtClean="0"/>
              <a:t>(engl. </a:t>
            </a:r>
            <a:r>
              <a:rPr lang="hr-HR" sz="1600" i="1" dirty="0" err="1" smtClean="0"/>
              <a:t>sensitivity</a:t>
            </a:r>
            <a:r>
              <a:rPr lang="hr-HR" sz="1600" dirty="0" smtClean="0"/>
              <a:t>) testa je udio bolesnih osoba koje je test pravilno prepoznao kao “pozitivne” (</a:t>
            </a:r>
            <a:r>
              <a:rPr lang="hr-HR" sz="1600" dirty="0" err="1" smtClean="0"/>
              <a:t>tj</a:t>
            </a:r>
            <a:r>
              <a:rPr lang="hr-HR" sz="1600" dirty="0" smtClean="0"/>
              <a:t>. imaju bolest).</a:t>
            </a:r>
          </a:p>
          <a:p>
            <a:endParaRPr lang="hr-HR" sz="1600" dirty="0" smtClean="0"/>
          </a:p>
          <a:p>
            <a:r>
              <a:rPr lang="hr-HR" sz="1600" dirty="0" smtClean="0">
                <a:solidFill>
                  <a:srgbClr val="FF0000"/>
                </a:solidFill>
              </a:rPr>
              <a:t>Specifičnost </a:t>
            </a:r>
            <a:r>
              <a:rPr lang="hr-HR" sz="1600" dirty="0" smtClean="0"/>
              <a:t>(engl. </a:t>
            </a:r>
            <a:r>
              <a:rPr lang="hr-HR" sz="1600" i="1" dirty="0" err="1" smtClean="0"/>
              <a:t>specificity</a:t>
            </a:r>
            <a:r>
              <a:rPr lang="hr-HR" sz="1600" dirty="0" smtClean="0"/>
              <a:t>) testa je udio zdravih ispitanika koji su pravilno prepoznati kao “negativni” (</a:t>
            </a:r>
            <a:r>
              <a:rPr lang="hr-HR" sz="1600" dirty="0" err="1" smtClean="0"/>
              <a:t>tj</a:t>
            </a:r>
            <a:r>
              <a:rPr lang="hr-HR" sz="1600" dirty="0" smtClean="0"/>
              <a:t>. nemaju bolest).</a:t>
            </a:r>
          </a:p>
          <a:p>
            <a:endParaRPr lang="hr-HR" sz="1600" dirty="0" smtClean="0"/>
          </a:p>
          <a:p>
            <a:r>
              <a:rPr lang="hr-HR" sz="1600" i="1" dirty="0" smtClean="0">
                <a:solidFill>
                  <a:srgbClr val="0070C0"/>
                </a:solidFill>
              </a:rPr>
              <a:t>Omjer vjerojatnosti</a:t>
            </a:r>
            <a:r>
              <a:rPr lang="hr-HR" sz="1600" dirty="0" smtClean="0">
                <a:solidFill>
                  <a:srgbClr val="0070C0"/>
                </a:solidFill>
              </a:rPr>
              <a:t>  (engl. </a:t>
            </a:r>
            <a:r>
              <a:rPr lang="hr-HR" sz="1600" i="1" dirty="0" err="1" smtClean="0">
                <a:solidFill>
                  <a:srgbClr val="0070C0"/>
                </a:solidFill>
              </a:rPr>
              <a:t>likelihood</a:t>
            </a:r>
            <a:r>
              <a:rPr lang="hr-HR" sz="1600" i="1" dirty="0" smtClean="0">
                <a:solidFill>
                  <a:srgbClr val="0070C0"/>
                </a:solidFill>
              </a:rPr>
              <a:t> </a:t>
            </a:r>
            <a:r>
              <a:rPr lang="hr-HR" sz="1600" i="1" dirty="0" err="1" smtClean="0">
                <a:solidFill>
                  <a:srgbClr val="0070C0"/>
                </a:solidFill>
              </a:rPr>
              <a:t>ratio</a:t>
            </a:r>
            <a:r>
              <a:rPr lang="hr-HR" sz="1600" dirty="0" smtClean="0">
                <a:solidFill>
                  <a:srgbClr val="0070C0"/>
                </a:solidFill>
              </a:rPr>
              <a:t>) </a:t>
            </a:r>
            <a:r>
              <a:rPr lang="hr-HR" sz="1600" i="1" dirty="0" smtClean="0">
                <a:solidFill>
                  <a:srgbClr val="0070C0"/>
                </a:solidFill>
              </a:rPr>
              <a:t>pozitivnog rezultata testa</a:t>
            </a:r>
            <a:r>
              <a:rPr lang="hr-HR" sz="1600" dirty="0" smtClean="0">
                <a:solidFill>
                  <a:srgbClr val="0070C0"/>
                </a:solidFill>
              </a:rPr>
              <a:t> </a:t>
            </a:r>
            <a:r>
              <a:rPr lang="hr-HR" sz="1600" dirty="0" smtClean="0"/>
              <a:t>upućuje na vjerojatnost dobivanja pozitivnog testa u pojedinca koji je bolestan, u usporedbi s vjerojatnošću dobivanja pozitivnog testa u pojedinca koji nije bolestan.</a:t>
            </a:r>
          </a:p>
          <a:p>
            <a:endParaRPr lang="hr-HR" sz="1600" dirty="0" smtClean="0"/>
          </a:p>
          <a:p>
            <a:r>
              <a:rPr lang="hr-HR" sz="1600" i="1" dirty="0" smtClean="0">
                <a:solidFill>
                  <a:srgbClr val="0070C0"/>
                </a:solidFill>
              </a:rPr>
              <a:t>Omjer vjerojatnosti negativnog rezultata testa </a:t>
            </a:r>
            <a:r>
              <a:rPr lang="hr-HR" sz="1600" dirty="0" smtClean="0"/>
              <a:t>upućuje na vjerojatnost dobivanja negativnog nalaza u bolesnog ispitanika prema vjerojatnosti dobivanja negativnog nalaza u zdravog ispitanika.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Osjetljivost i specifičnost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492250"/>
          </a:xfrm>
        </p:spPr>
        <p:txBody>
          <a:bodyPr/>
          <a:lstStyle/>
          <a:p>
            <a:pPr eaLnBrk="1" hangingPunct="1"/>
            <a:r>
              <a:rPr lang="hr-HR" sz="2500" smtClean="0">
                <a:solidFill>
                  <a:srgbClr val="FFFFFF"/>
                </a:solidFill>
              </a:rPr>
              <a:t>Kritička prosudba valjanosti i relevantnosti dokaza – članaka o dijagnozi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353425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400" b="1" dirty="0" smtClean="0">
                <a:solidFill>
                  <a:schemeClr val="tx2"/>
                </a:solidFill>
              </a:rPr>
              <a:t>Dijagnostički test i test probira</a:t>
            </a:r>
          </a:p>
          <a:p>
            <a:pPr eaLnBrk="1" hangingPunct="1">
              <a:buClr>
                <a:schemeClr val="tx1"/>
              </a:buClr>
            </a:pPr>
            <a:r>
              <a:rPr lang="hr-HR" sz="2000" dirty="0" smtClean="0">
                <a:solidFill>
                  <a:schemeClr val="tx2"/>
                </a:solidFill>
              </a:rPr>
              <a:t>značajnost</a:t>
            </a:r>
            <a:r>
              <a:rPr lang="hr-HR" sz="2100" dirty="0" smtClean="0">
                <a:solidFill>
                  <a:schemeClr val="tx2"/>
                </a:solidFill>
              </a:rPr>
              <a:t> </a:t>
            </a:r>
            <a:r>
              <a:rPr lang="hr-HR" sz="2000" dirty="0" smtClean="0">
                <a:solidFill>
                  <a:schemeClr val="tx2"/>
                </a:solidFill>
              </a:rPr>
              <a:t>rezultata: </a:t>
            </a:r>
            <a:r>
              <a:rPr lang="hr-HR" sz="2000" dirty="0" smtClean="0"/>
              <a:t>s</a:t>
            </a:r>
            <a:r>
              <a:rPr lang="hr-HR" sz="2000" dirty="0" smtClean="0">
                <a:solidFill>
                  <a:schemeClr val="tx2"/>
                </a:solidFill>
              </a:rPr>
              <a:t> </a:t>
            </a:r>
            <a:r>
              <a:rPr lang="hr-HR" sz="1600" dirty="0" smtClean="0"/>
              <a:t>pomoću osjetljivosti testa (engl. </a:t>
            </a:r>
            <a:r>
              <a:rPr lang="hr-HR" sz="1600" i="1" dirty="0" err="1" smtClean="0"/>
              <a:t>sensitivity</a:t>
            </a:r>
            <a:r>
              <a:rPr lang="hr-HR" sz="1600" dirty="0" smtClean="0"/>
              <a:t>), specifičnosti testa (engl. </a:t>
            </a:r>
            <a:r>
              <a:rPr lang="hr-HR" sz="1600" i="1" dirty="0" err="1" smtClean="0"/>
              <a:t>specificity</a:t>
            </a:r>
            <a:r>
              <a:rPr lang="hr-HR" sz="1600" dirty="0" smtClean="0"/>
              <a:t>), pozitivne prediktivne vrijednosti (engl. </a:t>
            </a:r>
            <a:r>
              <a:rPr lang="hr-HR" sz="1600" i="1" dirty="0" err="1" smtClean="0"/>
              <a:t>positive</a:t>
            </a:r>
            <a:r>
              <a:rPr lang="hr-HR" sz="1600" i="1" dirty="0" smtClean="0"/>
              <a:t> </a:t>
            </a:r>
            <a:r>
              <a:rPr lang="hr-HR" sz="1600" i="1" dirty="0" err="1" smtClean="0"/>
              <a:t>predicitive</a:t>
            </a:r>
            <a:r>
              <a:rPr lang="hr-HR" sz="1600" i="1" dirty="0" smtClean="0"/>
              <a:t> </a:t>
            </a:r>
            <a:r>
              <a:rPr lang="hr-HR" sz="1600" i="1" dirty="0" err="1" smtClean="0"/>
              <a:t>value</a:t>
            </a:r>
            <a:r>
              <a:rPr lang="hr-HR" sz="1600" dirty="0" smtClean="0"/>
              <a:t>), negativne prediktivne vrijednosti (engl. </a:t>
            </a:r>
            <a:r>
              <a:rPr lang="hr-HR" sz="1600" i="1" dirty="0" smtClean="0"/>
              <a:t>negative </a:t>
            </a:r>
            <a:r>
              <a:rPr lang="hr-HR" sz="1600" i="1" dirty="0" err="1" smtClean="0"/>
              <a:t>predictive</a:t>
            </a:r>
            <a:r>
              <a:rPr lang="hr-HR" sz="1600" i="1" dirty="0" smtClean="0"/>
              <a:t> </a:t>
            </a:r>
            <a:r>
              <a:rPr lang="hr-HR" sz="1600" i="1" dirty="0" err="1" smtClean="0"/>
              <a:t>valuae</a:t>
            </a:r>
            <a:r>
              <a:rPr lang="hr-HR" sz="1600" dirty="0" smtClean="0"/>
              <a:t>), točnosti (engl. </a:t>
            </a:r>
            <a:r>
              <a:rPr lang="hr-HR" sz="1600" i="1" dirty="0" err="1" smtClean="0"/>
              <a:t>accuracy</a:t>
            </a:r>
            <a:r>
              <a:rPr lang="hr-HR" sz="1600" dirty="0" smtClean="0"/>
              <a:t>), omjera vjerojatnosti (LR, </a:t>
            </a:r>
            <a:r>
              <a:rPr lang="hr-HR" sz="1600" i="1" dirty="0" err="1" smtClean="0"/>
              <a:t>likelihood</a:t>
            </a:r>
            <a:r>
              <a:rPr lang="hr-HR" sz="1600" i="1" dirty="0" smtClean="0"/>
              <a:t> </a:t>
            </a:r>
            <a:r>
              <a:rPr lang="hr-HR" sz="1600" i="1" dirty="0" err="1" smtClean="0"/>
              <a:t>ratio</a:t>
            </a:r>
            <a:r>
              <a:rPr lang="hr-HR" sz="1600" dirty="0" smtClean="0"/>
              <a:t>) za pozitivan ishod testa (LR+), te omjera vjerojatnosti (LR, </a:t>
            </a:r>
            <a:r>
              <a:rPr lang="hr-HR" sz="1600" dirty="0" err="1" smtClean="0"/>
              <a:t>likelihood</a:t>
            </a:r>
            <a:r>
              <a:rPr lang="hr-HR" sz="1600" dirty="0" smtClean="0"/>
              <a:t> </a:t>
            </a:r>
            <a:r>
              <a:rPr lang="hr-HR" sz="1600" dirty="0" err="1" smtClean="0"/>
              <a:t>ratio</a:t>
            </a:r>
            <a:r>
              <a:rPr lang="hr-HR" sz="1600" dirty="0" smtClean="0"/>
              <a:t>) za negativan ishod testa (LR-).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hr-HR" sz="2600" dirty="0" smtClean="0"/>
              <a:t>   </a:t>
            </a:r>
            <a:r>
              <a:rPr lang="hr-HR" sz="1600" b="1" dirty="0" smtClean="0"/>
              <a:t>Osjetljivost testa (</a:t>
            </a:r>
            <a:r>
              <a:rPr lang="hr-HR" sz="1600" b="1" dirty="0" err="1" smtClean="0"/>
              <a:t>Sensitivity</a:t>
            </a:r>
            <a:r>
              <a:rPr lang="hr-HR" sz="1600" b="1" dirty="0" smtClean="0"/>
              <a:t>) = a/(a+c) → udio bolesnih u test pozitivnima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1600" b="1" dirty="0" smtClean="0"/>
              <a:t>     Specifičnosti testa (</a:t>
            </a:r>
            <a:r>
              <a:rPr lang="hr-HR" sz="1600" b="1" dirty="0" err="1" smtClean="0"/>
              <a:t>Specificity</a:t>
            </a:r>
            <a:r>
              <a:rPr lang="hr-HR" sz="1600" b="1" dirty="0" smtClean="0"/>
              <a:t>) = d/(b+d) → udio zdravih u test negativnima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1800" dirty="0" smtClean="0"/>
              <a:t>    </a:t>
            </a:r>
            <a:r>
              <a:rPr lang="hr-HR" sz="1600" b="1" dirty="0" smtClean="0"/>
              <a:t>Omjer vjerojatnosti za pozitivan ishod testa (LR+)</a:t>
            </a:r>
            <a:r>
              <a:rPr lang="hr-HR" sz="1800" dirty="0" smtClean="0"/>
              <a:t> = </a:t>
            </a:r>
            <a:r>
              <a:rPr lang="hr-HR" sz="1800" dirty="0" err="1" smtClean="0"/>
              <a:t>sens</a:t>
            </a:r>
            <a:r>
              <a:rPr lang="hr-HR" sz="1800" dirty="0" smtClean="0"/>
              <a:t>/(1-</a:t>
            </a:r>
            <a:r>
              <a:rPr lang="hr-HR" sz="1800" dirty="0" err="1" smtClean="0"/>
              <a:t>spec</a:t>
            </a:r>
            <a:r>
              <a:rPr lang="hr-HR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1600" b="1" dirty="0" smtClean="0"/>
              <a:t>     Omjer vjerojatnosti za negativan ishod testa (LR-)</a:t>
            </a:r>
            <a:r>
              <a:rPr lang="hr-HR" sz="1800" dirty="0" smtClean="0"/>
              <a:t> = (1-</a:t>
            </a:r>
            <a:r>
              <a:rPr lang="hr-HR" sz="1800" dirty="0" err="1" smtClean="0"/>
              <a:t>sens</a:t>
            </a:r>
            <a:r>
              <a:rPr lang="hr-HR" sz="1800" dirty="0" smtClean="0"/>
              <a:t>)/</a:t>
            </a:r>
            <a:r>
              <a:rPr lang="hr-HR" sz="1800" dirty="0" err="1" smtClean="0"/>
              <a:t>spec</a:t>
            </a:r>
            <a:endParaRPr lang="hr-HR" sz="1800" dirty="0" smtClean="0"/>
          </a:p>
        </p:txBody>
      </p:sp>
      <p:graphicFrame>
        <p:nvGraphicFramePr>
          <p:cNvPr id="387106" name="Group 34"/>
          <p:cNvGraphicFramePr>
            <a:graphicFrameLocks noGrp="1"/>
          </p:cNvGraphicFramePr>
          <p:nvPr>
            <p:ph sz="half" idx="2"/>
          </p:nvPr>
        </p:nvGraphicFramePr>
        <p:xfrm>
          <a:off x="971550" y="3644900"/>
          <a:ext cx="5761038" cy="2305051"/>
        </p:xfrm>
        <a:graphic>
          <a:graphicData uri="http://schemas.openxmlformats.org/drawingml/2006/table">
            <a:tbl>
              <a:tblPr/>
              <a:tblGrid>
                <a:gridCol w="1657350"/>
                <a:gridCol w="1441450"/>
                <a:gridCol w="1150938"/>
                <a:gridCol w="1511300"/>
              </a:tblGrid>
              <a:tr h="4603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Rezultat testa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Prisustvo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bolest</a:t>
                      </a: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Pozitivan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gativan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+d</a:t>
                      </a:r>
                      <a:endParaRPr kumimoji="0" lang="hr-H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Ukupno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a+c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b+d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a+b+c+d</a:t>
                      </a: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482775"/>
          <a:ext cx="8856984" cy="457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263"/>
                <a:gridCol w="1262025"/>
                <a:gridCol w="1872208"/>
                <a:gridCol w="2016224"/>
                <a:gridCol w="2376264"/>
              </a:tblGrid>
              <a:tr h="639611">
                <a:tc rowSpan="2" gridSpan="2">
                  <a:txBody>
                    <a:bodyPr/>
                    <a:lstStyle/>
                    <a:p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Nalaz opijata u mokraći</a:t>
                      </a:r>
                      <a:endParaRPr lang="hr-HR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  <a:r>
                        <a:rPr kumimoji="0" lang="hr-H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ovog laboratorijskog postupka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Ukupno</a:t>
                      </a:r>
                      <a:endParaRPr lang="hr-HR" dirty="0"/>
                    </a:p>
                  </a:txBody>
                  <a:tcPr/>
                </a:tc>
              </a:tr>
              <a:tr h="370274">
                <a:tc gridSpan="2"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pozitivan (+)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negativan (-)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46196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Referentni postupak (HPLC)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pozitivan (+)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ispravno pozitivni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lažno negativni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uzorci mokraće koji sadrže opijate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(a+b)</a:t>
                      </a:r>
                      <a:endParaRPr lang="hr-HR" dirty="0"/>
                    </a:p>
                  </a:txBody>
                  <a:tcPr/>
                </a:tc>
              </a:tr>
              <a:tr h="1187850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negativan (-)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lažno pozitivni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ispravno negativni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uzorci mokraće koji NE sadrže opijate (c+d)</a:t>
                      </a:r>
                      <a:endParaRPr lang="hr-HR" dirty="0"/>
                    </a:p>
                  </a:txBody>
                  <a:tcPr/>
                </a:tc>
              </a:tr>
              <a:tr h="913731">
                <a:tc>
                  <a:txBody>
                    <a:bodyPr/>
                    <a:lstStyle/>
                    <a:p>
                      <a:r>
                        <a:rPr lang="hr-HR" dirty="0" smtClean="0"/>
                        <a:t>Ukupno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svi pozitivni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svi negativni nalazi </a:t>
                      </a:r>
                      <a:b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(b+d)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svi uzorci u ispitivanju (a+b+c+d)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Tablica učestalosti (</a:t>
            </a:r>
            <a:r>
              <a:rPr lang="hr-HR" sz="2400" dirty="0" err="1" smtClean="0"/>
              <a:t>kontigencijska</a:t>
            </a:r>
            <a:r>
              <a:rPr lang="hr-HR" sz="2400" dirty="0" smtClean="0"/>
              <a:t> tablica) prisutnosti opijata u mokraći ispitanika mjerena dvama postupcima - referentnim i novim, ispitivanim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7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47864"/>
                <a:gridCol w="1738536"/>
              </a:tblGrid>
              <a:tr h="435694">
                <a:tc>
                  <a:txBody>
                    <a:bodyPr/>
                    <a:lstStyle/>
                    <a:p>
                      <a:r>
                        <a:rPr lang="hr-HR" dirty="0" smtClean="0"/>
                        <a:t>Pojam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Izračun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lažno pozitivnih nalaza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proportion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lažno pozitivnih nalaza u ukupnom broju zdravih ispitanika.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će zdravi imati pozitivan nalaz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c/(c+d)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1-specifičnost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lažno negativnih nalaza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proportion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negative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lažno pozitivnih nalaza u ukupnom broju bolesnih ispitanika.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će bolesni imati negativan nalaz.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b/(a+b)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1-osjetljivost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ispravnih nalaza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proportion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r>
                        <a:rPr kumimoji="0" lang="hr-HR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ispravno pozitivnih nalaza i ispravno negativnih nalaza u ukupnom broju ispitanika.</a:t>
                      </a:r>
                    </a:p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točnog nalaza.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(a+d)/(a+b+c+d)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Čimbenici procjene valjanosti dijagnostičkog postupka-1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60" cy="468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222"/>
                <a:gridCol w="4990086"/>
                <a:gridCol w="1976652"/>
              </a:tblGrid>
              <a:tr h="363214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Pojam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Opis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Izračun</a:t>
                      </a:r>
                      <a:endParaRPr lang="hr-HR" sz="1600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Osjetljivost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2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sensitivity</a:t>
                      </a:r>
                      <a:r>
                        <a:rPr kumimoji="0" lang="hr-HR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Udio ispravno pozitivnih nalaza u ukupnom broju ispitanika.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će da će bolesni imati pozitivan nalaz </a:t>
                      </a:r>
                      <a:r>
                        <a:rPr kumimoji="0" lang="hr-H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tj</a:t>
                      </a:r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sposobnost test da točno otkrije pozitivne uzorke (bolesnike ili ispitanike koji </a:t>
                      </a:r>
                      <a:r>
                        <a:rPr kumimoji="0" lang="hr-HR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doistaimaju</a:t>
                      </a:r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promatrano obilježje).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a/(a+b)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Specifičnost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specificity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ispravno negativnih nalaza u ukupnom broju zdravih ispitanika.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će zdravi imati negativan nalaz </a:t>
                      </a:r>
                      <a:r>
                        <a:rPr kumimoji="0" lang="hr-HR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tj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sposobnost testa da točno otkrije zdrave, odnosno bolesnike u kojih je promatrano obilježje izočno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d/(c+d)</a:t>
                      </a:r>
                      <a:endParaRPr lang="hr-HR" sz="1200" b="1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Omjer vjerojatnosti za pozitivan ishod testa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likehood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test)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Omjer označuje koliko je puta pozitivan rezultata testa vjerojatniji u bolesnika nego u zdrava ispitanika.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Izraz koji ujedinjuje osjetljivost i specifičnost uspoređujući vjerojatnost da će bolesni imati pozitivan nalaz (osjetljivost) i da će zdravi imati pozitivan nalaz (1-specifičnost).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[a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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(c+d)]/[c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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(a+b)]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osjetljivost/1-specifičnost</a:t>
                      </a:r>
                      <a:endParaRPr lang="hr-HR" sz="1200" b="1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Omjer vjerojatnosti za negativan ishod testa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likehood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 negative </a:t>
                      </a:r>
                      <a:r>
                        <a:rPr kumimoji="0" lang="hr-HR" sz="1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kumimoji="0" lang="hr-H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Omjer označuje vjerojatnost negativnog rezultata testa u bolesnika u odnosu na zdrava ispitanika.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Izraz koji ujedinjuje osjetljivost i specifičnost uspoređujući vjerojatnost da će bolesni imati negativan nalaz (1-osjetljivost) i da će zdravi imati negativan nalaz (specifičnost).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[b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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(c+d)]/[d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</a:t>
                      </a:r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(a+b)]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  <a:p>
                      <a:r>
                        <a:rPr kumimoji="0"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1-osjetljivost/specifičnost</a:t>
                      </a:r>
                      <a:endParaRPr lang="hr-H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98072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Čimbenici procjene valjanosti dijagnostičkog postupka-2</a:t>
            </a:r>
            <a:endParaRPr lang="hr-H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459832"/>
                <a:gridCol w="2026568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Pojam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Izračun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Prevalencija</a:t>
                      </a:r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bolesti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prevalence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bolesnih u populaciji (važan je za procjenu pozitivne i negativne prediktivne vrijednosti).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Izražava stanje u populaciji i može se računati i tumačiti samo ukoliko je ispitivani uzorak reprezentativan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(a+b)/(a+b+c+d)</a:t>
                      </a:r>
                      <a:endParaRPr lang="hr-H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Pozitivna prediktivna vrijednost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predictive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ispravno pozitivnih nalaza u svim pozitivnim nalazima.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pozitivan rezultat znači bolest.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a/(a+c)</a:t>
                      </a:r>
                      <a:endParaRPr lang="hr-H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Negativna </a:t>
                      </a:r>
                      <a:r>
                        <a:rPr kumimoji="0" lang="hr-HR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prediltivna</a:t>
                      </a:r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vrijednost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(engl: 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predictive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r>
                        <a:rPr kumimoji="0" lang="hr-HR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Udio ispravno negativnih nalaza u svim negativnim nalazima.</a:t>
                      </a:r>
                    </a:p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Vjerojatnost da negativan rezultat označava izočnost bolesti.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d/(b+d)</a:t>
                      </a:r>
                      <a:endParaRPr lang="hr-H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Čimbenici procjene valjanosti dijagnostičkog postupka-3</a:t>
            </a:r>
            <a:endParaRPr lang="hr-H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1074</Words>
  <Application>Microsoft Office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Temeljna načela koja treba poštovati pri mjerenju </vt:lpstr>
      <vt:lpstr>Postupci provjere pouzdanosti mjerenja </vt:lpstr>
      <vt:lpstr>Statističke mjere ishoda za dijagnostičke testove</vt:lpstr>
      <vt:lpstr>Osjetljivost i specifičnost</vt:lpstr>
      <vt:lpstr>Kritička prosudba valjanosti i relevantnosti dokaza – članaka o dijagnozi</vt:lpstr>
      <vt:lpstr> Tablica učestalosti (kontigencijska tablica) prisutnosti opijata u mokraći ispitanika mjerena dvama postupcima - referentnim i novim, ispitivanim </vt:lpstr>
      <vt:lpstr> Čimbenici procjene valjanosti dijagnostičkog postupka-1 </vt:lpstr>
      <vt:lpstr>Čimbenici procjene valjanosti dijagnostičkog postupka-2</vt:lpstr>
      <vt:lpstr>Čimbenici procjene valjanosti dijagnostičkog postupka-3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Marusic</cp:lastModifiedBy>
  <cp:revision>8</cp:revision>
  <dcterms:created xsi:type="dcterms:W3CDTF">2015-10-28T09:25:18Z</dcterms:created>
  <dcterms:modified xsi:type="dcterms:W3CDTF">2015-10-29T20:48:58Z</dcterms:modified>
</cp:coreProperties>
</file>